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18"/>
  </p:notesMasterIdLst>
  <p:handoutMasterIdLst>
    <p:handoutMasterId r:id="rId19"/>
  </p:handoutMasterIdLst>
  <p:sldIdLst>
    <p:sldId id="334" r:id="rId5"/>
    <p:sldId id="339" r:id="rId6"/>
    <p:sldId id="357" r:id="rId7"/>
    <p:sldId id="322" r:id="rId8"/>
    <p:sldId id="349" r:id="rId9"/>
    <p:sldId id="350" r:id="rId10"/>
    <p:sldId id="353" r:id="rId11"/>
    <p:sldId id="354" r:id="rId12"/>
    <p:sldId id="355" r:id="rId13"/>
    <p:sldId id="356" r:id="rId14"/>
    <p:sldId id="340" r:id="rId15"/>
    <p:sldId id="341" r:id="rId16"/>
    <p:sldId id="333" r:id="rId17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A81E2-ACC5-46D2-9A65-3400C130BE7B}" v="4" dt="2025-02-05T15:00:58.2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 of children leaning over the camera smiling with their heads together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41139"/>
          <a:stretch/>
        </p:blipFill>
        <p:spPr>
          <a:xfrm>
            <a:off x="7059117" y="0"/>
            <a:ext cx="517629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282" y="4911120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17 - 23, 2025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235408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 dirty="0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 dirty="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 dirty="0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 dirty="0">
                <a:solidFill>
                  <a:srgbClr val="FFFFFF"/>
                </a:solidFill>
                <a:latin typeface="+mn-lt"/>
                <a:cs typeface="Arial"/>
              </a:rPr>
              <a:t>2026</a:t>
            </a:r>
            <a:endParaRPr lang="en-GB" sz="1200" dirty="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 dirty="0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 dirty="0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 dirty="0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 dirty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 dirty="0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 dirty="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2025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OoASAnYvK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 dirty="0"/>
              <a:t>Celebrating our unique strengths and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01E54-4330-1643-B680-C51F410B19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2619" y="5053776"/>
            <a:ext cx="6307034" cy="660065"/>
          </a:xfrm>
        </p:spPr>
        <p:txBody>
          <a:bodyPr lIns="0" tIns="0" rIns="0" bIns="0" anchor="t"/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March 16 - 20, 2026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70" y="4912751"/>
            <a:ext cx="3095462" cy="103084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800"/>
              <a:t>Can make sudden, repeated movements and sounds called “tics”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being empathetic, creative and achieving a lot.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Tourette’s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98F1E-1566-F726-B9BB-B461462E13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/>
          <a:srcRect l="22295" t="4474" r="6429" b="3525"/>
          <a:stretch/>
        </p:blipFill>
        <p:spPr>
          <a:xfrm>
            <a:off x="5434184" y="1063274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92" y="658421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/>
                <a:cs typeface="Arial"/>
              </a:rPr>
              <a:t>Recognising and Celebrating Strengths and Talents</a:t>
            </a:r>
            <a:endParaRPr lang="en-GB">
              <a:latin typeface="Glacial Indifference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9366" y="1337910"/>
            <a:ext cx="5047278" cy="4905779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reminds us that whatever our differences and challenges, everyone also has their own talents.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people who have ADHD, autism, dyslexia, dyspraxia or Tourette Syndrome and experienced challenges in school, are now very successful.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Many say their success is because of their unique way of thinking.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DCA3F-9A40-EBB2-1757-90BF385C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6095999" y="1381539"/>
            <a:ext cx="5484655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Can You Do To Help?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470354"/>
            <a:ext cx="7016134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5084133" y="4728093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339E7F-7C3D-8588-B67E-7385A08837CE}"/>
              </a:ext>
            </a:extLst>
          </p:cNvPr>
          <p:cNvSpPr/>
          <p:nvPr/>
        </p:nvSpPr>
        <p:spPr>
          <a:xfrm>
            <a:off x="1158685" y="5630274"/>
            <a:ext cx="10137021" cy="6758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GB" sz="2000" b="1">
                <a:solidFill>
                  <a:schemeClr val="bg1"/>
                </a:solidFill>
                <a:latin typeface="+mn-lt"/>
              </a:rPr>
              <a:t>It is fantastic that people think in different ways – it makes life more interesting! </a:t>
            </a:r>
          </a:p>
        </p:txBody>
      </p:sp>
      <p:pic>
        <p:nvPicPr>
          <p:cNvPr id="18" name="Picture 17" descr="Multicultural girls hugging">
            <a:extLst>
              <a:ext uri="{FF2B5EF4-FFF2-40B4-BE49-F238E27FC236}">
                <a16:creationId xmlns:a16="http://schemas.microsoft.com/office/drawing/2014/main" id="{EED5AC1A-B2F6-668F-FF2A-0C808A50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/>
          <a:stretch/>
        </p:blipFill>
        <p:spPr>
          <a:xfrm>
            <a:off x="8239538" y="1052483"/>
            <a:ext cx="3322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D4681-9915-1E1D-994B-8E0F160E0F93}"/>
              </a:ext>
            </a:extLst>
          </p:cNvPr>
          <p:cNvSpPr txBox="1"/>
          <p:nvPr/>
        </p:nvSpPr>
        <p:spPr>
          <a:xfrm>
            <a:off x="2604654" y="1812820"/>
            <a:ext cx="698269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Glacial Indifference"/>
              </a:rPr>
              <a:t>March 16 – 20, 2026</a:t>
            </a:r>
          </a:p>
          <a:p>
            <a:pPr algn="ctr"/>
            <a:endParaRPr lang="en-US" sz="3600" b="1" dirty="0">
              <a:latin typeface="Glacial Indifference" pitchFamily="2" charset="0"/>
            </a:endParaRPr>
          </a:p>
          <a:p>
            <a:pPr algn="ctr"/>
            <a:r>
              <a:rPr lang="en-US" sz="3600" b="1" dirty="0">
                <a:latin typeface="Glacial Indifference" pitchFamily="2" charset="0"/>
              </a:rPr>
              <a:t>www.neurodiversityweek.com</a:t>
            </a:r>
          </a:p>
        </p:txBody>
      </p:sp>
    </p:spTree>
    <p:extLst>
      <p:ext uri="{BB962C8B-B14F-4D97-AF65-F5344CB8AC3E}">
        <p14:creationId xmlns:p14="http://schemas.microsoft.com/office/powerpoint/2010/main" val="96245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6355230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What is Neurodiversity Celebration Week About?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6758" y="2066196"/>
            <a:ext cx="6023744" cy="4370458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about celebrating the strengths and talents of people who think and learn differently.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It is also about recognising hard work and determination. </a:t>
            </a:r>
            <a:endParaRPr lang="en-GB" sz="24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one way of reminding everyone of the importance of being kind and accepting of everyone.</a:t>
            </a:r>
            <a:endParaRPr lang="en-GB">
              <a:solidFill>
                <a:schemeClr val="tx1"/>
              </a:solidFill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</p:txBody>
      </p:sp>
      <p:pic>
        <p:nvPicPr>
          <p:cNvPr id="6" name="Picture 5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D9E0E53-27D6-11ED-84D9-CBA4F57A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  <p:pic>
        <p:nvPicPr>
          <p:cNvPr id="2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C23C49-2EC1-0485-6D70-BD6A2DDA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87" y="84452"/>
            <a:ext cx="2958354" cy="1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7C579-A1A9-F1B0-7191-DB545AA3C5C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084" y="300528"/>
            <a:ext cx="10201623" cy="829989"/>
          </a:xfrm>
        </p:spPr>
        <p:txBody>
          <a:bodyPr/>
          <a:lstStyle/>
          <a:p>
            <a:r>
              <a:rPr lang="en-GB"/>
              <a:t>What is Neurodiversity? </a:t>
            </a:r>
          </a:p>
        </p:txBody>
      </p:sp>
      <p:pic>
        <p:nvPicPr>
          <p:cNvPr id="6" name="Online Media 5" title="What is Neurodiversity:  A Video for Children">
            <a:hlinkClick r:id="" action="ppaction://media"/>
            <a:extLst>
              <a:ext uri="{FF2B5EF4-FFF2-40B4-BE49-F238E27FC236}">
                <a16:creationId xmlns:a16="http://schemas.microsoft.com/office/drawing/2014/main" id="{24B55CF4-32C8-016C-73FB-DF0D4584FB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382" y="1030034"/>
            <a:ext cx="8725750" cy="492770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59528A-5462-54B2-3643-88474F1F60B6}"/>
              </a:ext>
            </a:extLst>
          </p:cNvPr>
          <p:cNvSpPr txBox="1">
            <a:spLocks/>
          </p:cNvSpPr>
          <p:nvPr/>
        </p:nvSpPr>
        <p:spPr>
          <a:xfrm>
            <a:off x="549183" y="6093682"/>
            <a:ext cx="6307034" cy="660065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200" kern="0">
                <a:solidFill>
                  <a:schemeClr val="tx1"/>
                </a:solidFill>
                <a:cs typeface="Arial"/>
              </a:rPr>
              <a:t>Video credit: Dr Tamara Glen Soles, PhD</a:t>
            </a:r>
          </a:p>
        </p:txBody>
      </p:sp>
    </p:spTree>
    <p:extLst>
      <p:ext uri="{BB962C8B-B14F-4D97-AF65-F5344CB8AC3E}">
        <p14:creationId xmlns:p14="http://schemas.microsoft.com/office/powerpoint/2010/main" val="32171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154806"/>
            <a:ext cx="10703320" cy="4361494"/>
          </a:xfrm>
        </p:spPr>
        <p:txBody>
          <a:bodyPr/>
          <a:lstStyle/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  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B2FBAC-468C-C911-52DE-27750444449E}"/>
              </a:ext>
            </a:extLst>
          </p:cNvPr>
          <p:cNvSpPr/>
          <p:nvPr/>
        </p:nvSpPr>
        <p:spPr>
          <a:xfrm>
            <a:off x="3059503" y="3871929"/>
            <a:ext cx="4171545" cy="56499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are you really good at?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D5949-47D4-EDC3-CC6D-7E26E2C7916A}"/>
              </a:ext>
            </a:extLst>
          </p:cNvPr>
          <p:cNvSpPr/>
          <p:nvPr/>
        </p:nvSpPr>
        <p:spPr>
          <a:xfrm>
            <a:off x="6364357" y="5516300"/>
            <a:ext cx="3734565" cy="56499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/>
              <a:t>What do you find difficult?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D894F-DD97-2C9B-529E-EF184B61D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574960" cy="928621"/>
          </a:xfrm>
        </p:spPr>
        <p:txBody>
          <a:bodyPr/>
          <a:lstStyle/>
          <a:p>
            <a:r>
              <a:rPr lang="en-GB"/>
              <a:t>What are you good at? </a:t>
            </a:r>
          </a:p>
        </p:txBody>
      </p:sp>
      <p:pic>
        <p:nvPicPr>
          <p:cNvPr id="10" name="Picture 9" descr="Cartoon bee with magnifying glass">
            <a:extLst>
              <a:ext uri="{FF2B5EF4-FFF2-40B4-BE49-F238E27FC236}">
                <a16:creationId xmlns:a16="http://schemas.microsoft.com/office/drawing/2014/main" id="{80CE5FD9-645F-AB8C-5B3C-61D6A81B8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5" y="3115110"/>
            <a:ext cx="1244318" cy="1412618"/>
          </a:xfrm>
          <a:prstGeom prst="rect">
            <a:avLst/>
          </a:prstGeom>
        </p:spPr>
      </p:pic>
      <p:pic>
        <p:nvPicPr>
          <p:cNvPr id="11" name="Picture 10" descr="Cartoon bee with magnifying glass">
            <a:extLst>
              <a:ext uri="{FF2B5EF4-FFF2-40B4-BE49-F238E27FC236}">
                <a16:creationId xmlns:a16="http://schemas.microsoft.com/office/drawing/2014/main" id="{88CF4435-A161-F213-06FD-33E762B79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54" y="4809991"/>
            <a:ext cx="1244318" cy="14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5366" y="4753725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reading, writing and memory tricky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BEE6381-95CB-B0BB-A629-C88A4E3A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683" y="1369066"/>
            <a:ext cx="3033145" cy="176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5367" y="3611235"/>
            <a:ext cx="3095461" cy="834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solving problems and </a:t>
            </a:r>
          </a:p>
          <a:p>
            <a:pPr algn="ctr"/>
            <a:r>
              <a:rPr lang="en-GB" sz="1800"/>
              <a:t>being creative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96" y="4856429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96" y="3611235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Dyslexia</a:t>
            </a:r>
          </a:p>
        </p:txBody>
      </p:sp>
      <p:pic>
        <p:nvPicPr>
          <p:cNvPr id="13" name="Picture Placeholder 4" descr="Picture of Maggie Aderin-Pock SPace Scientist, with the words &quot;My dyslexic thinking means I don't just think outside the box.... I think outside the planet">
            <a:extLst>
              <a:ext uri="{FF2B5EF4-FFF2-40B4-BE49-F238E27FC236}">
                <a16:creationId xmlns:a16="http://schemas.microsoft.com/office/drawing/2014/main" id="{2FA99D4F-4C2E-6752-83A3-10916DBE3F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14343" r="6610" b="19151"/>
          <a:stretch/>
        </p:blipFill>
        <p:spPr>
          <a:xfrm>
            <a:off x="4787349" y="1384342"/>
            <a:ext cx="6897757" cy="3459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24EFE-ED0E-DABA-37F4-869C7595EA80}"/>
              </a:ext>
            </a:extLst>
          </p:cNvPr>
          <p:cNvSpPr txBox="1"/>
          <p:nvPr/>
        </p:nvSpPr>
        <p:spPr>
          <a:xfrm>
            <a:off x="5187399" y="502067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/>
              <a:t>Maggie </a:t>
            </a:r>
            <a:r>
              <a:rPr lang="en-GB" sz="1800" err="1"/>
              <a:t>Aderin</a:t>
            </a:r>
            <a:r>
              <a:rPr lang="en-GB" sz="1800"/>
              <a:t>-Pocock, Space Scientist</a:t>
            </a:r>
          </a:p>
        </p:txBody>
      </p:sp>
    </p:spTree>
    <p:extLst>
      <p:ext uri="{BB962C8B-B14F-4D97-AF65-F5344CB8AC3E}">
        <p14:creationId xmlns:p14="http://schemas.microsoft.com/office/powerpoint/2010/main" val="29563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907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coordination and movement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955537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having original ideas, solving problems and </a:t>
            </a:r>
          </a:p>
          <a:p>
            <a:pPr algn="ctr"/>
            <a:r>
              <a:rPr lang="en-GB" sz="1800"/>
              <a:t>being determined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1178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855" y="3955537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Dyspraxia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CB2CC-D06D-CC10-AB2A-BDBF8B7E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409" y="1334685"/>
            <a:ext cx="1664154" cy="214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80EEC3-22F7-7057-AD28-265FEC32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15" y="919369"/>
            <a:ext cx="3346174" cy="50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666922" y="919369"/>
            <a:ext cx="3111833" cy="4209222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“Do not let it stop you.  It has never held me back, and some of the smartest people I know are people who have learning disabilities.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The fact that some things are more of a struggle will only make you more determined, harder working and more imaginative in the solutions you find to problems.”</a:t>
            </a:r>
          </a:p>
          <a:p>
            <a:br>
              <a:rPr lang="en-GB">
                <a:effectLst/>
              </a:rPr>
            </a:b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9" y="5357191"/>
            <a:ext cx="245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Daniel Radcliffe, Actor</a:t>
            </a:r>
          </a:p>
        </p:txBody>
      </p:sp>
    </p:spTree>
    <p:extLst>
      <p:ext uri="{BB962C8B-B14F-4D97-AF65-F5344CB8AC3E}">
        <p14:creationId xmlns:p14="http://schemas.microsoft.com/office/powerpoint/2010/main" val="10254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6525" y="5302959"/>
            <a:ext cx="3095462" cy="83488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find maths tricky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6526" y="3852832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</a:t>
            </a:r>
          </a:p>
          <a:p>
            <a:pPr algn="ctr"/>
            <a:r>
              <a:rPr lang="en-GB" sz="1800"/>
              <a:t>solving problems and</a:t>
            </a:r>
          </a:p>
          <a:p>
            <a:pPr algn="ctr"/>
            <a:r>
              <a:rPr lang="en-GB" sz="1800"/>
              <a:t> thinking big thoughts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55" y="5405663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718" y="403749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Dyscalculia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9044608" y="4659513"/>
            <a:ext cx="26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Robbie Williams, Singer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ADBE1C-4B8F-64F9-9435-CB08DE19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4489" y="670134"/>
            <a:ext cx="3457617" cy="51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8815565" y="1754256"/>
            <a:ext cx="3111833" cy="2800687"/>
          </a:xfrm>
          <a:prstGeom prst="wedgeRoundRectCallout">
            <a:avLst>
              <a:gd name="adj1" fmla="val -91976"/>
              <a:gd name="adj2" fmla="val 1052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“You are astonishing, you just don’t know it yet.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I’m surrounded by incredibly successful people and most of them are like you and I.”</a:t>
            </a:r>
            <a:endParaRPr lang="en-GB" sz="1600" b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br>
              <a:rPr lang="en-GB">
                <a:effectLst/>
              </a:rPr>
            </a:b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177270" y="5210410"/>
            <a:ext cx="3245518" cy="1124123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very busy mind and find it tricky to concentrate and sit still.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177270" y="3782330"/>
            <a:ext cx="3245518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Often great at talking, being creative, energetic, and enthusiastic. 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600" y="5313114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260" y="4046428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46069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ADHD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6231835" y="6187836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David </a:t>
            </a:r>
            <a:r>
              <a:rPr lang="en-GB" sz="1800" err="1"/>
              <a:t>Piley</a:t>
            </a:r>
            <a:r>
              <a:rPr lang="en-GB" sz="1800"/>
              <a:t>, Author of Captain Underpants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2637-6421-7287-6553-4C75DE06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9"/>
          <a:stretch/>
        </p:blipFill>
        <p:spPr>
          <a:xfrm>
            <a:off x="1719469" y="1281636"/>
            <a:ext cx="1884436" cy="19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4941BCE-F848-2701-11D4-70E5F7CE6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637" r="-1198" b="46655"/>
          <a:stretch/>
        </p:blipFill>
        <p:spPr bwMode="auto">
          <a:xfrm>
            <a:off x="5716837" y="346069"/>
            <a:ext cx="5238611" cy="37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637B51-70FC-FBF8-853A-F58C18CA8A5E}"/>
              </a:ext>
            </a:extLst>
          </p:cNvPr>
          <p:cNvSpPr/>
          <p:nvPr/>
        </p:nvSpPr>
        <p:spPr>
          <a:xfrm>
            <a:off x="5444064" y="4381736"/>
            <a:ext cx="5844209" cy="1661256"/>
          </a:xfrm>
          <a:prstGeom prst="wedgeRoundRectCallout">
            <a:avLst>
              <a:gd name="adj1" fmla="val 24300"/>
              <a:gd name="adj2" fmla="val -137626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“I call it Attention Deficit Hyperactivity Delightfulness. 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 b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 want kids to know that there’s nothing wrong with you.  You just think differently, and that’s a good thing. This world needs people who think differently”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82AB0-1195-B0E3-CA4A-4104C012B838}"/>
              </a:ext>
            </a:extLst>
          </p:cNvPr>
          <p:cNvSpPr/>
          <p:nvPr/>
        </p:nvSpPr>
        <p:spPr>
          <a:xfrm>
            <a:off x="1204869" y="4912751"/>
            <a:ext cx="3095461" cy="1497988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May have a different way of communicating and understanding the world. May be sensitive to noise, bright lights and smells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DB851-031C-7E3D-07AD-070DA80DDF84}"/>
              </a:ext>
            </a:extLst>
          </p:cNvPr>
          <p:cNvSpPr/>
          <p:nvPr/>
        </p:nvSpPr>
        <p:spPr>
          <a:xfrm>
            <a:off x="1204870" y="3522274"/>
            <a:ext cx="3095461" cy="119881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800"/>
              <a:t>Often great at remembering things, solving problems, </a:t>
            </a:r>
          </a:p>
          <a:p>
            <a:pPr algn="ctr"/>
            <a:r>
              <a:rPr lang="en-GB" sz="1800"/>
              <a:t>knowing lots and </a:t>
            </a:r>
          </a:p>
          <a:p>
            <a:pPr algn="ctr"/>
            <a:r>
              <a:rPr lang="en-GB" sz="1800"/>
              <a:t>being honest</a:t>
            </a:r>
          </a:p>
        </p:txBody>
      </p:sp>
      <p:pic>
        <p:nvPicPr>
          <p:cNvPr id="9" name="Graphic 8" descr="Hurdle with solid fill">
            <a:extLst>
              <a:ext uri="{FF2B5EF4-FFF2-40B4-BE49-F238E27FC236}">
                <a16:creationId xmlns:a16="http://schemas.microsoft.com/office/drawing/2014/main" id="{319F2D67-641D-65AE-7F77-31A2D83C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200" y="5015455"/>
            <a:ext cx="629478" cy="6294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640D31-256B-5C97-092C-F7103ED0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99" y="3522274"/>
            <a:ext cx="670615" cy="670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801C0-EAE3-79A2-D561-D327C1C8AB84}"/>
              </a:ext>
            </a:extLst>
          </p:cNvPr>
          <p:cNvSpPr txBox="1"/>
          <p:nvPr/>
        </p:nvSpPr>
        <p:spPr>
          <a:xfrm>
            <a:off x="690230" y="315246"/>
            <a:ext cx="819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accent5"/>
                </a:solidFill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5C9F-8EAF-631B-45AD-9F84B7DED7F1}"/>
              </a:ext>
            </a:extLst>
          </p:cNvPr>
          <p:cNvSpPr txBox="1"/>
          <p:nvPr/>
        </p:nvSpPr>
        <p:spPr>
          <a:xfrm>
            <a:off x="8451828" y="5170531"/>
            <a:ext cx="472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Greta Thunberg, Climate Activist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39C6-1999-65B7-060A-F031C807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40" y="1153242"/>
            <a:ext cx="2605253" cy="20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7B97E49-D259-9CAB-E35A-FFE9CD53C45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7945" t="8250" r="23392" b="5660"/>
          <a:stretch/>
        </p:blipFill>
        <p:spPr>
          <a:xfrm>
            <a:off x="4787348" y="774693"/>
            <a:ext cx="3177464" cy="47265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A94BDAB-4E9C-B5BF-96FC-70882F03C83A}"/>
              </a:ext>
            </a:extLst>
          </p:cNvPr>
          <p:cNvSpPr/>
          <p:nvPr/>
        </p:nvSpPr>
        <p:spPr>
          <a:xfrm>
            <a:off x="8322067" y="1428108"/>
            <a:ext cx="3605331" cy="3554858"/>
          </a:xfrm>
          <a:prstGeom prst="wedgeRoundRectCallout">
            <a:avLst>
              <a:gd name="adj1" fmla="val -85707"/>
              <a:gd name="adj2" fmla="val 163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GB" sz="1600" b="0">
              <a:solidFill>
                <a:srgbClr val="141414"/>
              </a:solidFill>
              <a:effectLst/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“A lot of people with autism have a special interest that they can sit and do for an eternity without getting bored…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It’s a very useful thing sometimes…</a:t>
            </a:r>
          </a:p>
          <a:p>
            <a:pPr fontAlgn="base"/>
            <a:endParaRPr lang="en-GB" sz="16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</a:rPr>
              <a:t>it can be something you can use for good. And I think that I’m doing that now.”</a:t>
            </a:r>
            <a:br>
              <a:rPr lang="en-GB">
                <a:effectLst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72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1aac-08f7-47f2-89ba-34cf93254773">
      <Terms xmlns="http://schemas.microsoft.com/office/infopath/2007/PartnerControls"/>
    </lcf76f155ced4ddcb4097134ff3c332f>
    <TaxCatchAll xmlns="06c581f9-3869-4230-8796-afadd946b574" xsi:nil="true"/>
    <SharedWithUsers xmlns="06c581f9-3869-4230-8796-afadd946b574">
      <UserInfo>
        <DisplayName>Brooke Elias</DisplayName>
        <AccountId>84</AccountId>
        <AccountType/>
      </UserInfo>
    </SharedWithUsers>
    <In xmlns="4ccd1aac-08f7-47f2-89ba-34cf93254773">true</In>
    <Rank xmlns="4ccd1aac-08f7-47f2-89ba-34cf932547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2B41E19B7BE42A0973D0E85FF819C" ma:contentTypeVersion="20" ma:contentTypeDescription="Create a new document." ma:contentTypeScope="" ma:versionID="dfdd96b41d0a1d4205b48729f995187d">
  <xsd:schema xmlns:xsd="http://www.w3.org/2001/XMLSchema" xmlns:xs="http://www.w3.org/2001/XMLSchema" xmlns:p="http://schemas.microsoft.com/office/2006/metadata/properties" xmlns:ns2="4ccd1aac-08f7-47f2-89ba-34cf93254773" xmlns:ns3="06c581f9-3869-4230-8796-afadd946b574" targetNamespace="http://schemas.microsoft.com/office/2006/metadata/properties" ma:root="true" ma:fieldsID="f7f6581a6f4fa0070b7b3f1feab3b8e4" ns2:_="" ns3:_="">
    <xsd:import namespace="4ccd1aac-08f7-47f2-89ba-34cf93254773"/>
    <xsd:import namespace="06c581f9-3869-4230-8796-afadd946b5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Rank" minOccurs="0"/>
                <xsd:element ref="ns2: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1aac-08f7-47f2-89ba-34cf93254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Rank" ma:index="24" nillable="true" ma:displayName="Rank" ma:format="Dropdown" ma:internalName="Rank" ma:percentage="FALSE">
      <xsd:simpleType>
        <xsd:restriction base="dms:Number"/>
      </xsd:simpleType>
    </xsd:element>
    <xsd:element name="In" ma:index="25" nillable="true" ma:displayName="In" ma:default="1" ma:format="Dropdown" ma:internalName="In">
      <xsd:simpleType>
        <xsd:restriction base="dms:Boolea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581f9-3869-4230-8796-afadd946b57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72954d-62c0-4c86-b14a-15638df45585}" ma:internalName="TaxCatchAll" ma:showField="CatchAllData" ma:web="06c581f9-3869-4230-8796-afadd946b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442760-D3B9-4827-8830-23D00CFED3F1}">
  <ds:schemaRefs>
    <ds:schemaRef ds:uri="06c581f9-3869-4230-8796-afadd946b574"/>
    <ds:schemaRef ds:uri="280c429b-97f7-4466-a179-202a0e05fed6"/>
    <ds:schemaRef ds:uri="4ccd1aac-08f7-47f2-89ba-34cf93254773"/>
    <ds:schemaRef ds:uri="e9e15558-072e-4657-8c62-460f42c9980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0A2601-8536-468E-80FA-7BEE82278FAB}">
  <ds:schemaRefs>
    <ds:schemaRef ds:uri="06c581f9-3869-4230-8796-afadd946b574"/>
    <ds:schemaRef ds:uri="4ccd1aac-08f7-47f2-89ba-34cf932547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b7cf5cf-f63a-4574-acef-a8eef0d7dc27}" enabled="1" method="Standard" siteId="{ad20d240-a211-4193-8273-c8ec19c7463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643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.Hiragino Kaku Gothic Interface W3</vt:lpstr>
      <vt:lpstr>Arial</vt:lpstr>
      <vt:lpstr>Arial Black</vt:lpstr>
      <vt:lpstr>Calibri</vt:lpstr>
      <vt:lpstr>Glacial Indifference</vt:lpstr>
      <vt:lpstr>Open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Lisa Harding</cp:lastModifiedBy>
  <cp:revision>4</cp:revision>
  <dcterms:created xsi:type="dcterms:W3CDTF">2020-09-17T18:39:48Z</dcterms:created>
  <dcterms:modified xsi:type="dcterms:W3CDTF">2026-03-06T09:02:06Z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0x0101003A32B41E19B7BE42A0973D0E85FF819C</vt:lpwstr>
  </property>
  <property fmtid="{D5CDD505-2E9C-101B-9397-08002B2CF9AE}" pid="6" name="MediaServiceImageTags">
    <vt:lpwstr/>
  </property>
  <property fmtid="{D5CDD505-2E9C-101B-9397-08002B2CF9AE}" pid="7" name="MSIP_Label_c8647682-67e2-4375-810b-39aba46ca2b3_Enabled">
    <vt:lpwstr>true</vt:lpwstr>
  </property>
  <property fmtid="{D5CDD505-2E9C-101B-9397-08002B2CF9AE}" pid="8" name="MSIP_Label_c8647682-67e2-4375-810b-39aba46ca2b3_SetDate">
    <vt:lpwstr>2026-03-04T10:09:42Z</vt:lpwstr>
  </property>
  <property fmtid="{D5CDD505-2E9C-101B-9397-08002B2CF9AE}" pid="9" name="MSIP_Label_c8647682-67e2-4375-810b-39aba46ca2b3_Method">
    <vt:lpwstr>Standard</vt:lpwstr>
  </property>
  <property fmtid="{D5CDD505-2E9C-101B-9397-08002B2CF9AE}" pid="10" name="MSIP_Label_c8647682-67e2-4375-810b-39aba46ca2b3_Name">
    <vt:lpwstr>Public</vt:lpwstr>
  </property>
  <property fmtid="{D5CDD505-2E9C-101B-9397-08002B2CF9AE}" pid="11" name="MSIP_Label_c8647682-67e2-4375-810b-39aba46ca2b3_SiteId">
    <vt:lpwstr>db126814-9e7e-401a-8a62-8aa0f52e6efe</vt:lpwstr>
  </property>
  <property fmtid="{D5CDD505-2E9C-101B-9397-08002B2CF9AE}" pid="12" name="MSIP_Label_c8647682-67e2-4375-810b-39aba46ca2b3_ActionId">
    <vt:lpwstr>62999de7-f6ed-45b6-9d96-9115f1e9fe26</vt:lpwstr>
  </property>
  <property fmtid="{D5CDD505-2E9C-101B-9397-08002B2CF9AE}" pid="13" name="MSIP_Label_c8647682-67e2-4375-810b-39aba46ca2b3_ContentBits">
    <vt:lpwstr>0</vt:lpwstr>
  </property>
</Properties>
</file>